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clipartbest.com/garbage-truck-clip-art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hyperlink" Target="http://en.wikipedia.org/wiki/DNA_sequencing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hyperlink" Target="http://pnabio.com/products/CRISPR_Cas9.htm" TargetMode="External"/><Relationship Id="rId6" Type="http://schemas.openxmlformats.org/officeDocument/2006/relationships/hyperlink" Target="http://www.everymantri.com/everyman_triathlon/2011/03/exercise-can-slow-and-even-prevent-aging-a-new-study-confirms.html" TargetMode="External"/><Relationship Id="rId7" Type="http://schemas.openxmlformats.org/officeDocument/2006/relationships/image" Target="../media/image2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7.png"/><Relationship Id="rId5" Type="http://schemas.openxmlformats.org/officeDocument/2006/relationships/image" Target="../media/image28.png"/><Relationship Id="rId6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hyperlink" Target="http://www.vpriv.com/starting-treatment/intro-to-ert.php" TargetMode="External"/><Relationship Id="rId4" Type="http://schemas.openxmlformats.org/officeDocument/2006/relationships/hyperlink" Target="http://pixgood.com/healthy-man-clipart.html" TargetMode="External"/><Relationship Id="rId5" Type="http://schemas.openxmlformats.org/officeDocument/2006/relationships/image" Target="../media/image3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openxmlformats.org/officeDocument/2006/relationships/hyperlink" Target="http://cliparts.co/people-animation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://www.vpriv.com/about-vpriv/what-is-type-1-gaucher-disease.php" TargetMode="External"/><Relationship Id="rId5" Type="http://schemas.openxmlformats.org/officeDocument/2006/relationships/hyperlink" Target="http://www.gauchercare.com/en/healthcare.aspx" TargetMode="External"/><Relationship Id="rId6" Type="http://schemas.openxmlformats.org/officeDocument/2006/relationships/hyperlink" Target="http://www.vpriv.com/about-gaucher-disease/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iki.pingry.org/u/ap-biology/index.php/Lysosomes" TargetMode="External"/><Relationship Id="rId3" Type="http://schemas.openxmlformats.org/officeDocument/2006/relationships/hyperlink" Target="http://lipidlibrary.aocs.org/Lipids/whatlip/index.ht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hyperlink" Target="http://brain.oxfordjournals.org/content/early/2014/02/14/brain.awu002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237556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i="1" sz="8000"/>
              <a:t>PSAP </a:t>
            </a:r>
            <a:r>
              <a:rPr sz="8000"/>
              <a:t>and Gaucher Disease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3761158"/>
            <a:ext cx="10464800" cy="11303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By Mitchell Coplan </a:t>
            </a:r>
          </a:p>
        </p:txBody>
      </p:sp>
      <p:pic>
        <p:nvPicPr>
          <p:cNvPr id="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007" y="6183575"/>
            <a:ext cx="6337301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 flipV="1">
            <a:off x="7415590" y="6157612"/>
            <a:ext cx="1" cy="113030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6" name="Shape 36"/>
          <p:cNvSpPr/>
          <p:nvPr/>
        </p:nvSpPr>
        <p:spPr>
          <a:xfrm>
            <a:off x="6956729" y="6722762"/>
            <a:ext cx="917723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3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3674" y="5842319"/>
            <a:ext cx="3260901" cy="176088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4905755" y="9019404"/>
            <a:ext cx="3193289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 u="sng">
                <a:hlinkClick r:id="rId4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1100" u="sng">
                <a:hlinkClick r:id="rId4" invalidUrl="" action="" tgtFrame="" tooltip="" history="1" highlightClick="0" endSnd="0"/>
              </a:rPr>
              <a:t>http://www.clipartbest.com/garbage-truck-clip-art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969656" y="29993"/>
            <a:ext cx="906548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300"/>
              <a:t>Genotype-phenotype association?</a:t>
            </a:r>
          </a:p>
        </p:txBody>
      </p:sp>
      <p:sp>
        <p:nvSpPr>
          <p:cNvPr id="92" name="Shape 92"/>
          <p:cNvSpPr/>
          <p:nvPr/>
        </p:nvSpPr>
        <p:spPr>
          <a:xfrm>
            <a:off x="1451940" y="7995556"/>
            <a:ext cx="1010092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What is responsible for the differences in clinical manifestations?</a:t>
            </a:r>
          </a:p>
        </p:txBody>
      </p:sp>
      <p:pic>
        <p:nvPicPr>
          <p:cNvPr id="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5922" y="1031983"/>
            <a:ext cx="1763897" cy="176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0026" y="1031983"/>
            <a:ext cx="1763898" cy="176389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6206727" y="3036207"/>
            <a:ext cx="1" cy="1460066"/>
          </a:xfrm>
          <a:prstGeom prst="line">
            <a:avLst/>
          </a:prstGeom>
          <a:ln w="635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9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6345" y="687153"/>
            <a:ext cx="9779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517601">
            <a:off x="8780110" y="687153"/>
            <a:ext cx="977901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3392125" y="3212585"/>
            <a:ext cx="622055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100"/>
              <a:t>Exact same </a:t>
            </a:r>
            <a:r>
              <a:rPr i="1" sz="4100"/>
              <a:t>GBA </a:t>
            </a:r>
            <a:r>
              <a:rPr sz="4100"/>
              <a:t>mutation</a:t>
            </a:r>
          </a:p>
        </p:txBody>
      </p:sp>
      <p:pic>
        <p:nvPicPr>
          <p:cNvPr id="9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6929" y="4353190"/>
            <a:ext cx="3113286" cy="3385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82520" y="5132851"/>
            <a:ext cx="6189720" cy="2596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89830" y="659809"/>
            <a:ext cx="1182514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Hypothesize that variations in </a:t>
            </a:r>
            <a:r>
              <a:rPr b="1" i="1" sz="3600">
                <a:latin typeface="Helvetica"/>
                <a:ea typeface="Helvetica"/>
                <a:cs typeface="Helvetica"/>
                <a:sym typeface="Helvetica"/>
              </a:rPr>
              <a:t>PSAP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 contribute to the phenotypic variability in GD patients with same </a:t>
            </a:r>
            <a:r>
              <a:rPr b="1" i="1" sz="3600">
                <a:latin typeface="Helvetica"/>
                <a:ea typeface="Helvetica"/>
                <a:cs typeface="Helvetica"/>
                <a:sym typeface="Helvetica"/>
              </a:rPr>
              <a:t>GBA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 mutations </a:t>
            </a:r>
          </a:p>
        </p:txBody>
      </p:sp>
      <p:pic>
        <p:nvPicPr>
          <p:cNvPr id="1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54" y="3520637"/>
            <a:ext cx="3632991" cy="3950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009" y="4463062"/>
            <a:ext cx="6189719" cy="259683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3688807" y="4629572"/>
            <a:ext cx="2950951" cy="1270001"/>
          </a:xfrm>
          <a:prstGeom prst="leftRightArrow">
            <a:avLst>
              <a:gd name="adj1" fmla="val 32000"/>
              <a:gd name="adj2" fmla="val 4400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4344984" y="4940722"/>
            <a:ext cx="16385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PSAP?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2445" y="261703"/>
            <a:ext cx="1274399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Aim 1:  To Identify </a:t>
            </a:r>
            <a:r>
              <a:rPr i="1" sz="3600"/>
              <a:t>PSAP</a:t>
            </a:r>
            <a:r>
              <a:rPr sz="3600"/>
              <a:t> variants that are associated with patients who have the same </a:t>
            </a:r>
            <a:r>
              <a:rPr i="1" sz="3600"/>
              <a:t>GBA</a:t>
            </a:r>
            <a:r>
              <a:rPr sz="3600"/>
              <a:t> mutation, but do not exhibit the same symptoms.  </a:t>
            </a:r>
          </a:p>
        </p:txBody>
      </p:sp>
      <p:sp>
        <p:nvSpPr>
          <p:cNvPr id="109" name="Shape 109"/>
          <p:cNvSpPr/>
          <p:nvPr/>
        </p:nvSpPr>
        <p:spPr>
          <a:xfrm>
            <a:off x="148691" y="7287813"/>
            <a:ext cx="1270741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Hypothesis:  There will be individuals with variations in </a:t>
            </a:r>
            <a:r>
              <a:rPr i="1" sz="3600"/>
              <a:t>PSAP</a:t>
            </a:r>
            <a:r>
              <a:rPr sz="3600"/>
              <a:t>  and symptoms but have the same </a:t>
            </a:r>
            <a:r>
              <a:rPr i="1" sz="3600"/>
              <a:t>GBA</a:t>
            </a:r>
            <a:r>
              <a:rPr sz="3600"/>
              <a:t> mutation.</a:t>
            </a:r>
          </a:p>
        </p:txBody>
      </p:sp>
      <p:pic>
        <p:nvPicPr>
          <p:cNvPr id="1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876" y="2233165"/>
            <a:ext cx="3230656" cy="460194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3188667" y="8934321"/>
            <a:ext cx="444525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1700" u="sng">
                <a:hlinkClick r:id="rId3" invalidUrl="" action="" tgtFrame="" tooltip="" history="1" highlightClick="0" endSnd="0"/>
              </a:rPr>
              <a:t>http://en.wikipedia.org/wiki/DNA_sequencing</a:t>
            </a:r>
          </a:p>
        </p:txBody>
      </p:sp>
      <p:sp>
        <p:nvSpPr>
          <p:cNvPr id="112" name="Shape 112"/>
          <p:cNvSpPr/>
          <p:nvPr/>
        </p:nvSpPr>
        <p:spPr>
          <a:xfrm>
            <a:off x="2770731" y="3504081"/>
            <a:ext cx="2509129" cy="2060108"/>
          </a:xfrm>
          <a:prstGeom prst="rightArrow">
            <a:avLst>
              <a:gd name="adj1" fmla="val 32000"/>
              <a:gd name="adj2" fmla="val 39454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2719532" y="4210285"/>
            <a:ext cx="2375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Same GBA</a:t>
            </a:r>
          </a:p>
        </p:txBody>
      </p:sp>
      <p:pic>
        <p:nvPicPr>
          <p:cNvPr id="11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9502" y="3645480"/>
            <a:ext cx="2375612" cy="177731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7812564" y="3504081"/>
            <a:ext cx="4969203" cy="2281255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7651025" y="4339908"/>
            <a:ext cx="529228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Different PSAP &amp; symptoms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12026" y="107158"/>
            <a:ext cx="1187942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Aim 2: Examine the effects of overexpression of wild type </a:t>
            </a:r>
            <a:r>
              <a:rPr i="1" sz="3600"/>
              <a:t>PSAP</a:t>
            </a:r>
            <a:r>
              <a:rPr sz="3600"/>
              <a:t> in mice with the same </a:t>
            </a:r>
            <a:r>
              <a:rPr i="1" sz="3600"/>
              <a:t>GBA</a:t>
            </a:r>
            <a:r>
              <a:rPr sz="3600"/>
              <a:t> mutation.</a:t>
            </a:r>
          </a:p>
        </p:txBody>
      </p:sp>
      <p:sp>
        <p:nvSpPr>
          <p:cNvPr id="119" name="Shape 119"/>
          <p:cNvSpPr/>
          <p:nvPr/>
        </p:nvSpPr>
        <p:spPr>
          <a:xfrm>
            <a:off x="-85509" y="7450004"/>
            <a:ext cx="1267449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Hypothesis:  Changing the expression of </a:t>
            </a:r>
            <a:r>
              <a:rPr i="1" sz="3600"/>
              <a:t>PSAP</a:t>
            </a:r>
            <a:r>
              <a:rPr sz="3600"/>
              <a:t> will result in a phenotypic change in mice with </a:t>
            </a:r>
            <a:r>
              <a:rPr i="1" sz="3600"/>
              <a:t>GBA</a:t>
            </a:r>
            <a:r>
              <a:rPr sz="3600"/>
              <a:t> mutations.</a:t>
            </a:r>
          </a:p>
        </p:txBody>
      </p:sp>
      <p:pic>
        <p:nvPicPr>
          <p:cNvPr id="1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03" y="3269069"/>
            <a:ext cx="2870201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3729422" y="4241800"/>
            <a:ext cx="2716822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2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2733" y="2057212"/>
            <a:ext cx="2870201" cy="178254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17285" y="8829984"/>
            <a:ext cx="1230188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 u="sng">
                <a:hlinkClick r:id="rId5" invalidUrl="" action="" tgtFrame="" tooltip="" history="1" highlightClick="0" endSnd="0"/>
              </a:rPr>
              <a:t>http://pnabio.com/products/CRISPR_Cas9.htm</a:t>
            </a:r>
            <a:endParaRPr sz="1200"/>
          </a:p>
          <a:p>
            <a:pPr lvl="0">
              <a:defRPr sz="1800"/>
            </a:pPr>
            <a:r>
              <a:rPr sz="1200" u="sng">
                <a:hlinkClick r:id="rId6" invalidUrl="" action="" tgtFrame="" tooltip="" history="1" highlightClick="0" endSnd="0"/>
              </a:rPr>
              <a:t>http://www.everymantri.com/everyman_triathlon/2011/03/exercise-can-slow-and-even-prevent-aging-a-new-study-confirms.html</a:t>
            </a:r>
          </a:p>
        </p:txBody>
      </p:sp>
      <p:sp>
        <p:nvSpPr>
          <p:cNvPr id="124" name="Shape 124"/>
          <p:cNvSpPr/>
          <p:nvPr/>
        </p:nvSpPr>
        <p:spPr>
          <a:xfrm flipH="1">
            <a:off x="2752246" y="3106995"/>
            <a:ext cx="1006667" cy="637346"/>
          </a:xfrm>
          <a:prstGeom prst="line">
            <a:avLst/>
          </a:prstGeom>
          <a:ln w="25400">
            <a:solidFill>
              <a:srgbClr val="773F9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125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89227" y="2597593"/>
            <a:ext cx="4100202" cy="355577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553249" y="6071651"/>
            <a:ext cx="21721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Healthier?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372562"/>
            <a:ext cx="130048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Aim 3:Compare tissue specific levels of PSAP expression in GD patients.</a:t>
            </a:r>
          </a:p>
        </p:txBody>
      </p:sp>
      <p:sp>
        <p:nvSpPr>
          <p:cNvPr id="129" name="Shape 129"/>
          <p:cNvSpPr/>
          <p:nvPr/>
        </p:nvSpPr>
        <p:spPr>
          <a:xfrm>
            <a:off x="93141" y="7848110"/>
            <a:ext cx="1281851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Hypothesis: Tissues that result in differences in symptoms will have irregular PSAP expression</a:t>
            </a:r>
          </a:p>
        </p:txBody>
      </p:sp>
      <p:pic>
        <p:nvPicPr>
          <p:cNvPr id="1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2" y="1267143"/>
            <a:ext cx="2862098" cy="3112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657111">
            <a:off x="1062867" y="3548312"/>
            <a:ext cx="3767832" cy="352235"/>
          </a:xfrm>
          <a:prstGeom prst="rect">
            <a:avLst/>
          </a:prstGeom>
        </p:spPr>
      </p:pic>
      <p:pic>
        <p:nvPicPr>
          <p:cNvPr id="13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96" y="5055518"/>
            <a:ext cx="5045404" cy="211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0275313">
            <a:off x="1125041" y="5450143"/>
            <a:ext cx="3963840" cy="352234"/>
          </a:xfrm>
          <a:prstGeom prst="rect">
            <a:avLst/>
          </a:prstGeom>
        </p:spPr>
      </p:pic>
      <p:sp>
        <p:nvSpPr>
          <p:cNvPr id="136" name="Shape 136"/>
          <p:cNvSpPr/>
          <p:nvPr/>
        </p:nvSpPr>
        <p:spPr>
          <a:xfrm>
            <a:off x="4832757" y="3975647"/>
            <a:ext cx="251358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92460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24607"/>
                </a:solidFill>
              </a:rPr>
              <a:t>liver tissue</a:t>
            </a:r>
          </a:p>
        </p:txBody>
      </p:sp>
      <p:sp>
        <p:nvSpPr>
          <p:cNvPr id="137" name="Shape 137"/>
          <p:cNvSpPr/>
          <p:nvPr/>
        </p:nvSpPr>
        <p:spPr>
          <a:xfrm>
            <a:off x="7421202" y="3799459"/>
            <a:ext cx="1803574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7408334" y="5663105"/>
            <a:ext cx="55014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Differences in expression?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4885128" y="101024"/>
            <a:ext cx="323454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700"/>
              <a:t>Payoff?</a:t>
            </a:r>
          </a:p>
        </p:txBody>
      </p:sp>
      <p:pic>
        <p:nvPicPr>
          <p:cNvPr id="1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6561" y="3289947"/>
            <a:ext cx="2946401" cy="290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070871" y="9057288"/>
            <a:ext cx="449778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400" u="sng">
                <a:hlinkClick r:id="rId3" invalidUrl="" action="" tgtFrame="" tooltip="" history="1" highlightClick="0" endSnd="0"/>
              </a:rPr>
              <a:t>http://www.vpriv.com/starting-treatment/intro-to-ert.php</a:t>
            </a:r>
            <a:endParaRPr sz="1400"/>
          </a:p>
          <a:p>
            <a:pPr lvl="0">
              <a:defRPr sz="1800"/>
            </a:pPr>
            <a:r>
              <a:rPr sz="1400" u="sng">
                <a:hlinkClick r:id="rId4" invalidUrl="" action="" tgtFrame="" tooltip="" history="1" highlightClick="0" endSnd="0"/>
              </a:rPr>
              <a:t>http://pixgood.com/healthy-man-clipart.html</a:t>
            </a:r>
          </a:p>
        </p:txBody>
      </p:sp>
      <p:sp>
        <p:nvSpPr>
          <p:cNvPr id="143" name="Shape 143"/>
          <p:cNvSpPr/>
          <p:nvPr/>
        </p:nvSpPr>
        <p:spPr>
          <a:xfrm>
            <a:off x="2061305" y="1721973"/>
            <a:ext cx="85169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PSAP is a factor in disease symptoms </a:t>
            </a:r>
          </a:p>
        </p:txBody>
      </p:sp>
      <p:sp>
        <p:nvSpPr>
          <p:cNvPr id="144" name="Shape 144"/>
          <p:cNvSpPr/>
          <p:nvPr/>
        </p:nvSpPr>
        <p:spPr>
          <a:xfrm>
            <a:off x="6319761" y="2376104"/>
            <a:ext cx="1" cy="91365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14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1700" y="6777552"/>
            <a:ext cx="3581401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6319761" y="6262995"/>
            <a:ext cx="1" cy="913653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4041" y="1582100"/>
            <a:ext cx="8801101" cy="8801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273817" y="455976"/>
            <a:ext cx="278154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Questions? </a:t>
            </a:r>
          </a:p>
        </p:txBody>
      </p:sp>
      <p:sp>
        <p:nvSpPr>
          <p:cNvPr id="150" name="Shape 150"/>
          <p:cNvSpPr/>
          <p:nvPr/>
        </p:nvSpPr>
        <p:spPr>
          <a:xfrm>
            <a:off x="3109632" y="9168032"/>
            <a:ext cx="7109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3" invalidUrl="" action="" tgtFrame="" tooltip="" history="1" highlightClick="0" endSnd="0"/>
              </a:rPr>
              <a:t>http://cliparts.co/people-animation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creen Shot 2015-03-25 at 7.00.0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0869" y="1307078"/>
            <a:ext cx="9243062" cy="655045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9155461" y="5052756"/>
            <a:ext cx="1945952" cy="2115228"/>
          </a:xfrm>
          <a:prstGeom prst="roundRect">
            <a:avLst>
              <a:gd name="adj" fmla="val 15000"/>
            </a:avLst>
          </a:prstGeom>
          <a:ln w="1270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100"/>
            </a:pPr>
          </a:p>
        </p:txBody>
      </p:sp>
      <p:sp>
        <p:nvSpPr>
          <p:cNvPr id="154" name="Shape 154"/>
          <p:cNvSpPr/>
          <p:nvPr/>
        </p:nvSpPr>
        <p:spPr>
          <a:xfrm>
            <a:off x="8381704" y="7265969"/>
            <a:ext cx="3493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Protein transport</a:t>
            </a:r>
          </a:p>
        </p:txBody>
      </p:sp>
      <p:sp>
        <p:nvSpPr>
          <p:cNvPr id="155" name="Shape 155"/>
          <p:cNvSpPr/>
          <p:nvPr/>
        </p:nvSpPr>
        <p:spPr>
          <a:xfrm>
            <a:off x="2759038" y="6453500"/>
            <a:ext cx="2491045" cy="1270001"/>
          </a:xfrm>
          <a:prstGeom prst="roundRect">
            <a:avLst>
              <a:gd name="adj" fmla="val 15000"/>
            </a:avLst>
          </a:prstGeom>
          <a:ln w="1270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6" name="Shape 156"/>
          <p:cNvSpPr/>
          <p:nvPr/>
        </p:nvSpPr>
        <p:spPr>
          <a:xfrm>
            <a:off x="1001031" y="7841011"/>
            <a:ext cx="62549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Intracellular protein degration </a:t>
            </a:r>
          </a:p>
        </p:txBody>
      </p:sp>
      <p:sp>
        <p:nvSpPr>
          <p:cNvPr id="157" name="Shape 157"/>
          <p:cNvSpPr/>
          <p:nvPr/>
        </p:nvSpPr>
        <p:spPr>
          <a:xfrm>
            <a:off x="1960062" y="2531418"/>
            <a:ext cx="2491044" cy="2299939"/>
          </a:xfrm>
          <a:prstGeom prst="roundRect">
            <a:avLst>
              <a:gd name="adj" fmla="val 15000"/>
            </a:avLst>
          </a:prstGeom>
          <a:ln w="139700">
            <a:solidFill>
              <a:srgbClr val="F3901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8" name="Shape 158"/>
          <p:cNvSpPr/>
          <p:nvPr/>
        </p:nvSpPr>
        <p:spPr>
          <a:xfrm>
            <a:off x="1158699" y="1766207"/>
            <a:ext cx="40937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39019"/>
                </a:solidFill>
              </a:rPr>
              <a:t>Hydrolysis of lipids </a:t>
            </a:r>
          </a:p>
        </p:txBody>
      </p:sp>
      <p:sp>
        <p:nvSpPr>
          <p:cNvPr id="159" name="Shape 159"/>
          <p:cNvSpPr/>
          <p:nvPr/>
        </p:nvSpPr>
        <p:spPr>
          <a:xfrm>
            <a:off x="2143912" y="365463"/>
            <a:ext cx="82451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This slide is not part of my presentation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369295" y="135088"/>
            <a:ext cx="649481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000"/>
              <a:t>What is Gaucher Disease?</a:t>
            </a:r>
          </a:p>
        </p:txBody>
      </p:sp>
      <p:pic>
        <p:nvPicPr>
          <p:cNvPr id="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249" y="976661"/>
            <a:ext cx="4512747" cy="4907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699" y="5950877"/>
            <a:ext cx="4987408" cy="362203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6036236" y="9079218"/>
            <a:ext cx="645441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300" u="sng">
                <a:hlinkClick r:id="rId4" invalidUrl="" action="" tgtFrame="" tooltip="" history="1" highlightClick="0" endSnd="0"/>
              </a:rPr>
              <a:t>http://www.vpriv.com/about-vpriv/what-is-type-1-gaucher-disease.php</a:t>
            </a:r>
            <a:endParaRPr sz="1300"/>
          </a:p>
          <a:p>
            <a:pPr lvl="0">
              <a:defRPr sz="1800"/>
            </a:pPr>
            <a:r>
              <a:rPr sz="1300" u="sng">
                <a:hlinkClick r:id="rId5" invalidUrl="" action="" tgtFrame="" tooltip="" history="1" highlightClick="0" endSnd="0"/>
              </a:rPr>
              <a:t>http://www.gauchercare.com/en/healthcare.aspx</a:t>
            </a:r>
            <a:endParaRPr sz="1300"/>
          </a:p>
          <a:p>
            <a:pPr lvl="0">
              <a:defRPr sz="1800"/>
            </a:pPr>
            <a:r>
              <a:rPr sz="1300" u="sng">
                <a:hlinkClick r:id="rId6" invalidUrl="" action="" tgtFrame="" tooltip="" history="1" highlightClick="0" endSnd="0"/>
              </a:rPr>
              <a:t>http://www.vpriv.com/about-gaucher-disease/</a:t>
            </a:r>
            <a:endParaRPr sz="1300"/>
          </a:p>
        </p:txBody>
      </p:sp>
      <p:pic>
        <p:nvPicPr>
          <p:cNvPr id="44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79275" y="912571"/>
            <a:ext cx="7368332" cy="552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06903" y="6447333"/>
            <a:ext cx="6428692" cy="2697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3278339" y="100059"/>
            <a:ext cx="67725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What causes these phenotypes?</a:t>
            </a:r>
          </a:p>
        </p:txBody>
      </p:sp>
      <p:sp>
        <p:nvSpPr>
          <p:cNvPr id="48" name="Shape 48"/>
          <p:cNvSpPr/>
          <p:nvPr/>
        </p:nvSpPr>
        <p:spPr>
          <a:xfrm>
            <a:off x="4063523" y="9212482"/>
            <a:ext cx="54459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500" u="sng">
                <a:hlinkClick r:id="rId2" invalidUrl="" action="" tgtFrame="" tooltip="" history="1" highlightClick="0" endSnd="0"/>
              </a:rPr>
              <a:t>http://wiki.pingry.org/u/ap-biology/index.php/Lysosomes</a:t>
            </a:r>
            <a:endParaRPr sz="1500"/>
          </a:p>
          <a:p>
            <a:pPr lvl="0">
              <a:defRPr sz="1800"/>
            </a:pPr>
            <a:r>
              <a:rPr sz="1500" u="sng">
                <a:hlinkClick r:id="rId3" invalidUrl="" action="" tgtFrame="" tooltip="" history="1" highlightClick="0" endSnd="0"/>
              </a:rPr>
              <a:t>http://lipidlibrary.aocs.org/Lipids/whatlip/index.htm</a:t>
            </a:r>
          </a:p>
        </p:txBody>
      </p:sp>
      <p:pic>
        <p:nvPicPr>
          <p:cNvPr id="4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093" y="1691894"/>
            <a:ext cx="6320308" cy="558069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942604" y="8010301"/>
            <a:ext cx="88468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Lysosomal storage disease</a:t>
            </a:r>
            <a:endParaRPr sz="3600"/>
          </a:p>
          <a:p>
            <a:pPr lvl="0">
              <a:defRPr sz="1800"/>
            </a:pPr>
            <a:r>
              <a:rPr sz="3600"/>
              <a:t>Cells can’t break down glucocerebrosides </a:t>
            </a:r>
          </a:p>
        </p:txBody>
      </p:sp>
      <p:pic>
        <p:nvPicPr>
          <p:cNvPr id="51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51300" y="4001363"/>
            <a:ext cx="6337301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 flipH="1" rot="1380000">
            <a:off x="5282015" y="3230381"/>
            <a:ext cx="2088602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029" y="682350"/>
            <a:ext cx="11467752" cy="8726242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3109271" y="9417294"/>
            <a:ext cx="678625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1700" u="sng">
                <a:hlinkClick r:id="rId3" invalidUrl="" action="" tgtFrame="" tooltip="" history="1" highlightClick="0" endSnd="0"/>
              </a:rPr>
              <a:t>http://brain.oxfordjournals.org/content/early/2014/02/14/brain.awu002</a:t>
            </a:r>
          </a:p>
        </p:txBody>
      </p:sp>
      <p:sp>
        <p:nvSpPr>
          <p:cNvPr id="56" name="Shape 56"/>
          <p:cNvSpPr/>
          <p:nvPr/>
        </p:nvSpPr>
        <p:spPr>
          <a:xfrm>
            <a:off x="410553" y="-3154"/>
            <a:ext cx="116233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How are glucocerebrosides(GC) normally broken down?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1744548" y="41080"/>
            <a:ext cx="951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What gene(s) is mutated in Gaucher Disease?</a:t>
            </a:r>
          </a:p>
        </p:txBody>
      </p:sp>
      <p:pic>
        <p:nvPicPr>
          <p:cNvPr id="5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9503" y="752258"/>
            <a:ext cx="11147555" cy="8482592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894178" y="9123798"/>
            <a:ext cx="67446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i="1" sz="3600">
                <a:solidFill>
                  <a:srgbClr val="C82506"/>
                </a:solidFill>
              </a:rPr>
              <a:t>GBA </a:t>
            </a:r>
            <a:r>
              <a:rPr sz="3600">
                <a:solidFill>
                  <a:srgbClr val="C82506"/>
                </a:solidFill>
              </a:rPr>
              <a:t>(GCase)</a:t>
            </a:r>
            <a:r>
              <a:rPr i="1" sz="3600">
                <a:solidFill>
                  <a:srgbClr val="C82506"/>
                </a:solidFill>
              </a:rPr>
              <a:t> </a:t>
            </a:r>
            <a:r>
              <a:rPr sz="3600">
                <a:solidFill>
                  <a:srgbClr val="C82506"/>
                </a:solidFill>
              </a:rPr>
              <a:t>and</a:t>
            </a:r>
            <a:r>
              <a:rPr i="1" sz="3600">
                <a:solidFill>
                  <a:srgbClr val="C82506"/>
                </a:solidFill>
              </a:rPr>
              <a:t> PSAP </a:t>
            </a:r>
            <a:r>
              <a:rPr sz="3600">
                <a:solidFill>
                  <a:srgbClr val="C82506"/>
                </a:solidFill>
              </a:rPr>
              <a:t>(SAPC)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creen Shot 2015-03-24 at 5.04.4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502" y="4610445"/>
            <a:ext cx="12161532" cy="116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Screen Shot 2015-03-24 at 3.00.02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4177" y="7479905"/>
            <a:ext cx="3941219" cy="133244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2481882" y="408185"/>
            <a:ext cx="8552146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i="1" sz="7800">
                <a:latin typeface="Helvetica"/>
                <a:ea typeface="Helvetica"/>
                <a:cs typeface="Helvetica"/>
                <a:sym typeface="Helvetica"/>
              </a:rPr>
              <a:t>PSAP</a:t>
            </a:r>
            <a:r>
              <a:rPr b="1" sz="7800">
                <a:latin typeface="Helvetica"/>
                <a:ea typeface="Helvetica"/>
                <a:cs typeface="Helvetica"/>
                <a:sym typeface="Helvetica"/>
              </a:rPr>
              <a:t> is mutated</a:t>
            </a:r>
          </a:p>
        </p:txBody>
      </p:sp>
      <p:pic>
        <p:nvPicPr>
          <p:cNvPr id="6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3117601">
            <a:off x="6634963" y="2527423"/>
            <a:ext cx="1718101" cy="2008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720460" y="305735"/>
            <a:ext cx="78882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How well conserved is the protein? </a:t>
            </a:r>
          </a:p>
        </p:txBody>
      </p:sp>
      <p:pic>
        <p:nvPicPr>
          <p:cNvPr id="68" name="Screen Shot 2015-03-24 at 2.57.0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435" y="1111467"/>
            <a:ext cx="12168964" cy="5997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creen Shot 2015-03-24 at 3.00.02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4306" y="7266718"/>
            <a:ext cx="3568701" cy="12065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1405487" y="8443498"/>
            <a:ext cx="96925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The proteins domains are highly conserved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6381" y="3843467"/>
            <a:ext cx="4041424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543155" y="150960"/>
            <a:ext cx="976576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200"/>
              <a:t>Where and how does PSAP function?</a:t>
            </a:r>
            <a:endParaRPr b="1" sz="4200"/>
          </a:p>
        </p:txBody>
      </p:sp>
      <p:sp>
        <p:nvSpPr>
          <p:cNvPr id="74" name="Shape 74"/>
          <p:cNvSpPr/>
          <p:nvPr/>
        </p:nvSpPr>
        <p:spPr>
          <a:xfrm>
            <a:off x="4536325" y="1386186"/>
            <a:ext cx="43744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Biological Processes</a:t>
            </a:r>
          </a:p>
        </p:txBody>
      </p:sp>
      <p:sp>
        <p:nvSpPr>
          <p:cNvPr id="75" name="Shape 75"/>
          <p:cNvSpPr/>
          <p:nvPr/>
        </p:nvSpPr>
        <p:spPr>
          <a:xfrm>
            <a:off x="8943356" y="1386186"/>
            <a:ext cx="40516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Molecular Function</a:t>
            </a:r>
          </a:p>
        </p:txBody>
      </p:sp>
      <p:sp>
        <p:nvSpPr>
          <p:cNvPr id="76" name="Shape 76"/>
          <p:cNvSpPr/>
          <p:nvPr/>
        </p:nvSpPr>
        <p:spPr>
          <a:xfrm>
            <a:off x="-52747" y="1386186"/>
            <a:ext cx="45349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Cellular Components </a:t>
            </a:r>
          </a:p>
        </p:txBody>
      </p:sp>
      <p:sp>
        <p:nvSpPr>
          <p:cNvPr id="77" name="Shape 77"/>
          <p:cNvSpPr/>
          <p:nvPr/>
        </p:nvSpPr>
        <p:spPr>
          <a:xfrm flipV="1">
            <a:off x="4490046" y="1405605"/>
            <a:ext cx="1" cy="808836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8" name="Shape 78"/>
          <p:cNvSpPr/>
          <p:nvPr/>
        </p:nvSpPr>
        <p:spPr>
          <a:xfrm flipV="1">
            <a:off x="8988598" y="1405605"/>
            <a:ext cx="1" cy="808836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7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1709" y="-51154"/>
            <a:ext cx="2135049" cy="1419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450" y="4197234"/>
            <a:ext cx="3568701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73646" y="1398886"/>
            <a:ext cx="4341769" cy="622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2" name="Shape 82"/>
          <p:cNvSpPr/>
          <p:nvPr/>
        </p:nvSpPr>
        <p:spPr>
          <a:xfrm>
            <a:off x="8956056" y="1398886"/>
            <a:ext cx="4026290" cy="622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3" name="Shape 83"/>
          <p:cNvSpPr/>
          <p:nvPr/>
        </p:nvSpPr>
        <p:spPr>
          <a:xfrm>
            <a:off x="4556346" y="1398886"/>
            <a:ext cx="4341769" cy="622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8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7829" y="2051418"/>
            <a:ext cx="4447468" cy="5355493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3889741" y="7296423"/>
            <a:ext cx="566765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365C0"/>
                </a:solidFill>
              </a:rPr>
              <a:t>sphingolipid metabolic process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creen Shot 2015-03-25 at 6.34.4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261" y="1587891"/>
            <a:ext cx="11207771" cy="821777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2653061" y="3047481"/>
            <a:ext cx="1653478" cy="1270001"/>
          </a:xfrm>
          <a:prstGeom prst="rect">
            <a:avLst/>
          </a:prstGeom>
          <a:ln w="177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9" name="Shape 89"/>
          <p:cNvSpPr/>
          <p:nvPr/>
        </p:nvSpPr>
        <p:spPr>
          <a:xfrm>
            <a:off x="1348475" y="407220"/>
            <a:ext cx="1030785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600"/>
              <a:t>PSAP and GBA are binding partners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